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7" r:id="rId3"/>
    <p:sldId id="257" r:id="rId4"/>
    <p:sldId id="268" r:id="rId5"/>
    <p:sldId id="261" r:id="rId6"/>
    <p:sldId id="269" r:id="rId7"/>
    <p:sldId id="270" r:id="rId8"/>
    <p:sldId id="262" r:id="rId9"/>
    <p:sldId id="263" r:id="rId10"/>
    <p:sldId id="264" r:id="rId11"/>
  </p:sldIdLst>
  <p:sldSz cx="13004800" cy="9753600"/>
  <p:notesSz cx="6858000" cy="9144000"/>
  <p:defaultTextStyle>
    <a:lvl1pPr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1pPr>
    <a:lvl2pPr indent="228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2pPr>
    <a:lvl3pPr indent="457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3pPr>
    <a:lvl4pPr indent="685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4pPr>
    <a:lvl5pPr indent="9144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5pPr>
    <a:lvl6pPr indent="11430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6pPr>
    <a:lvl7pPr indent="1371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7pPr>
    <a:lvl8pPr indent="1600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8pPr>
    <a:lvl9pPr indent="1828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F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solidFill>
                <a:srgbClr val="87660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-1004" y="-8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4731546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17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65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1pPr>
      <a:lvl2pPr indent="228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2pPr>
      <a:lvl3pPr indent="457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3pPr>
      <a:lvl4pPr indent="685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4pPr>
      <a:lvl5pPr indent="9144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5pPr>
      <a:lvl6pPr indent="11430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6pPr>
      <a:lvl7pPr indent="1371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7pPr>
      <a:lvl8pPr indent="1600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8pPr>
      <a:lvl9pPr indent="1828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6359707" y="8924151"/>
            <a:ext cx="305211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cap="all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 dirty="0">
                <a:solidFill>
                  <a:srgbClr val="558AAB"/>
                </a:solidFill>
              </a:rPr>
              <a:t>bill </a:t>
            </a:r>
            <a:r>
              <a:rPr sz="3600" cap="all" dirty="0" err="1" smtClean="0">
                <a:solidFill>
                  <a:srgbClr val="558AAB"/>
                </a:solidFill>
              </a:rPr>
              <a:t>b</a:t>
            </a:r>
            <a:r>
              <a:rPr lang="en-US" sz="3600" cap="all" dirty="0" err="1" smtClean="0">
                <a:solidFill>
                  <a:srgbClr val="558AAB"/>
                </a:solidFill>
              </a:rPr>
              <a:t>onner</a:t>
            </a:r>
            <a:endParaRPr sz="3600" cap="all" dirty="0">
              <a:solidFill>
                <a:srgbClr val="558AAB"/>
              </a:solidFill>
            </a:endParaRPr>
          </a:p>
        </p:txBody>
      </p:sp>
      <p:sp>
        <p:nvSpPr>
          <p:cNvPr id="54" name="Shape 54"/>
          <p:cNvSpPr/>
          <p:nvPr/>
        </p:nvSpPr>
        <p:spPr>
          <a:xfrm>
            <a:off x="339854" y="7197750"/>
            <a:ext cx="935432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800" cap="all">
                <a:solidFill>
                  <a:srgbClr val="737373"/>
                </a:solidFill>
              </a:defRPr>
            </a:lvl1pPr>
          </a:lstStyle>
          <a:p>
            <a:pPr lvl="0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737373"/>
                </a:solidFill>
              </a:rPr>
              <a:t>PROJECT</a:t>
            </a:r>
          </a:p>
        </p:txBody>
      </p:sp>
      <p:sp>
        <p:nvSpPr>
          <p:cNvPr id="55" name="Shape 55"/>
          <p:cNvSpPr/>
          <p:nvPr/>
        </p:nvSpPr>
        <p:spPr>
          <a:xfrm>
            <a:off x="339905" y="8912250"/>
            <a:ext cx="579730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800" cap="all">
                <a:solidFill>
                  <a:srgbClr val="737373"/>
                </a:solidFill>
              </a:defRPr>
            </a:lvl1pPr>
          </a:lstStyle>
          <a:p>
            <a:pPr lvl="0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737373"/>
                </a:solidFill>
              </a:rPr>
              <a:t>DATE</a:t>
            </a:r>
          </a:p>
        </p:txBody>
      </p:sp>
      <p:sp>
        <p:nvSpPr>
          <p:cNvPr id="56" name="Shape 56"/>
          <p:cNvSpPr/>
          <p:nvPr/>
        </p:nvSpPr>
        <p:spPr>
          <a:xfrm>
            <a:off x="5318302" y="8912250"/>
            <a:ext cx="752781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800" cap="all">
                <a:solidFill>
                  <a:srgbClr val="737373"/>
                </a:solidFill>
              </a:defRPr>
            </a:lvl1pPr>
          </a:lstStyle>
          <a:p>
            <a:pPr lvl="0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737373"/>
                </a:solidFill>
              </a:rPr>
              <a:t>Client</a:t>
            </a:r>
          </a:p>
        </p:txBody>
      </p:sp>
      <p:sp>
        <p:nvSpPr>
          <p:cNvPr id="57" name="Shape 57"/>
          <p:cNvSpPr/>
          <p:nvPr/>
        </p:nvSpPr>
        <p:spPr>
          <a:xfrm>
            <a:off x="1422400" y="8877300"/>
            <a:ext cx="1734617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cap="all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10/23/14</a:t>
            </a:r>
          </a:p>
        </p:txBody>
      </p:sp>
      <p:pic>
        <p:nvPicPr>
          <p:cNvPr id="58" name="pasted-image.png"/>
          <p:cNvPicPr/>
          <p:nvPr/>
        </p:nvPicPr>
        <p:blipFill>
          <a:blip r:embed="rId2">
            <a:extLst/>
          </a:blip>
          <a:srcRect t="13423" b="13423"/>
          <a:stretch>
            <a:fillRect/>
          </a:stretch>
        </p:blipFill>
        <p:spPr>
          <a:xfrm>
            <a:off x="368300" y="355600"/>
            <a:ext cx="12268200" cy="6731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48"/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6048" cap="all">
                <a:solidFill>
                  <a:srgbClr val="DEDEDE"/>
                </a:solidFill>
              </a:rPr>
              <a:t>sensors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xfrm>
            <a:off x="1422400" y="8140700"/>
            <a:ext cx="10845800" cy="749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the sense is strong with this one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Projects - Advanced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737373"/>
                </a:solidFill>
              </a:rPr>
              <a:t>Make </a:t>
            </a:r>
            <a:r>
              <a:rPr lang="en-US" sz="3600" dirty="0" smtClean="0">
                <a:solidFill>
                  <a:srgbClr val="737373"/>
                </a:solidFill>
              </a:rPr>
              <a:t>a </a:t>
            </a:r>
            <a:r>
              <a:rPr sz="3600" dirty="0" smtClean="0">
                <a:solidFill>
                  <a:srgbClr val="737373"/>
                </a:solidFill>
              </a:rPr>
              <a:t>wall </a:t>
            </a:r>
            <a:r>
              <a:rPr sz="3600" dirty="0">
                <a:solidFill>
                  <a:srgbClr val="737373"/>
                </a:solidFill>
              </a:rPr>
              <a:t>following robot </a:t>
            </a:r>
            <a:r>
              <a:rPr sz="3600" dirty="0" smtClean="0">
                <a:solidFill>
                  <a:srgbClr val="737373"/>
                </a:solidFill>
              </a:rPr>
              <a:t>us</a:t>
            </a:r>
            <a:r>
              <a:rPr lang="en-US" sz="3600" dirty="0" smtClean="0">
                <a:solidFill>
                  <a:srgbClr val="737373"/>
                </a:solidFill>
              </a:rPr>
              <a:t>ing</a:t>
            </a:r>
            <a:r>
              <a:rPr sz="3600" dirty="0" smtClean="0">
                <a:solidFill>
                  <a:srgbClr val="737373"/>
                </a:solidFill>
              </a:rPr>
              <a:t> a</a:t>
            </a:r>
            <a:r>
              <a:rPr lang="en-US" sz="3600" dirty="0" smtClean="0">
                <a:solidFill>
                  <a:srgbClr val="737373"/>
                </a:solidFill>
              </a:rPr>
              <a:t>n ultrasonic rangefinder</a:t>
            </a:r>
            <a:r>
              <a:rPr sz="3600" dirty="0" smtClean="0">
                <a:solidFill>
                  <a:srgbClr val="737373"/>
                </a:solidFill>
              </a:rPr>
              <a:t>.</a:t>
            </a:r>
            <a:endParaRPr sz="3600" dirty="0">
              <a:solidFill>
                <a:srgbClr val="737373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Sense - a </a:t>
            </a:r>
            <a:r>
              <a:rPr lang="en-US" dirty="0"/>
              <a:t>faculty by which the body perceives an external stimulus; one of the faculties of sight, smell, hearing, taste, and touch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Sensor - </a:t>
            </a:r>
            <a:r>
              <a:rPr lang="en-US" dirty="0"/>
              <a:t>a device that detects or measures a physical property and records, indicates, or otherwise responds to it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(courtesy of google)</a:t>
            </a:r>
          </a:p>
        </p:txBody>
      </p:sp>
    </p:spTree>
    <p:extLst>
      <p:ext uri="{BB962C8B-B14F-4D97-AF65-F5344CB8AC3E}">
        <p14:creationId xmlns:p14="http://schemas.microsoft.com/office/powerpoint/2010/main" val="1513779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200" dirty="0" smtClean="0">
                <a:solidFill>
                  <a:srgbClr val="558AAB"/>
                </a:solidFill>
              </a:rPr>
              <a:t>The Five Senses</a:t>
            </a:r>
            <a:endParaRPr sz="7200" dirty="0">
              <a:solidFill>
                <a:srgbClr val="558AAB"/>
              </a:solidFill>
            </a:endParaRP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 smtClean="0">
                <a:solidFill>
                  <a:srgbClr val="737373"/>
                </a:solidFill>
              </a:rPr>
              <a:t>Came</a:t>
            </a:r>
            <a:r>
              <a:rPr lang="en-US" sz="3600" dirty="0" smtClean="0">
                <a:solidFill>
                  <a:srgbClr val="737373"/>
                </a:solidFill>
              </a:rPr>
              <a:t>ra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737373"/>
                </a:solidFill>
              </a:rPr>
              <a:t>Microphone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737373"/>
                </a:solidFill>
              </a:rPr>
              <a:t>Button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737373"/>
                </a:solidFill>
              </a:rPr>
              <a:t>Olfactometer</a:t>
            </a:r>
          </a:p>
        </p:txBody>
      </p:sp>
      <p:pic>
        <p:nvPicPr>
          <p:cNvPr id="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7143" y="6118136"/>
            <a:ext cx="2428965" cy="2428964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68561" y="3080572"/>
            <a:ext cx="2913492" cy="2108449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05570" y="5472211"/>
            <a:ext cx="3697292" cy="3491886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1026" name="Picture 2" descr="http://www.extremetech.com/wp-content/uploads/2014/02/webca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87" y="2578451"/>
            <a:ext cx="3187112" cy="275216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Measurable Stimuli</a:t>
            </a:r>
            <a:endParaRPr lang="en-US" dirty="0"/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84" y="3033684"/>
            <a:ext cx="8847231" cy="550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573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Robot Senses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737373"/>
                </a:solidFill>
              </a:rPr>
              <a:t>Accelerometer/Gyroscope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737373"/>
                </a:solidFill>
              </a:rPr>
              <a:t>Ultrasonic Rangefinder</a:t>
            </a:r>
            <a:endParaRPr sz="3600" dirty="0">
              <a:solidFill>
                <a:srgbClr val="737373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737373"/>
                </a:solidFill>
              </a:rPr>
              <a:t>Hall Effect Sensor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 smtClean="0">
                <a:solidFill>
                  <a:srgbClr val="737373"/>
                </a:solidFill>
              </a:rPr>
              <a:t>Voltmet</a:t>
            </a:r>
            <a:r>
              <a:rPr lang="en-US" sz="3600" dirty="0" smtClean="0">
                <a:solidFill>
                  <a:srgbClr val="737373"/>
                </a:solidFill>
              </a:rPr>
              <a:t>er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rgbClr val="737373"/>
                </a:solidFill>
              </a:rPr>
              <a:t>Thermistor</a:t>
            </a:r>
            <a:endParaRPr lang="en-US" dirty="0" smtClean="0"/>
          </a:p>
        </p:txBody>
      </p:sp>
      <p:pic>
        <p:nvPicPr>
          <p:cNvPr id="8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3746" y="846863"/>
            <a:ext cx="2438400" cy="2438401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8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64313" y="6401482"/>
            <a:ext cx="2438401" cy="2751909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8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31542" y="3678896"/>
            <a:ext cx="2438401" cy="2529840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9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35488" y="6352655"/>
            <a:ext cx="3726846" cy="2849564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10" name="pasted-image.png"/>
          <p:cNvPicPr/>
          <p:nvPr/>
        </p:nvPicPr>
        <p:blipFill rotWithShape="1">
          <a:blip r:embed="rId7">
            <a:extLst/>
          </a:blip>
          <a:srcRect l="10806" r="13792" b="15232"/>
          <a:stretch/>
        </p:blipFill>
        <p:spPr>
          <a:xfrm>
            <a:off x="7121561" y="4172901"/>
            <a:ext cx="2140773" cy="1743805"/>
          </a:xfrm>
          <a:prstGeom prst="rect">
            <a:avLst/>
          </a:prstGeom>
          <a:ln w="12700">
            <a:solidFill/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Sensor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Accuracy</a:t>
            </a:r>
          </a:p>
          <a:p>
            <a:r>
              <a:rPr lang="en-US" dirty="0" smtClean="0"/>
              <a:t>Calibration</a:t>
            </a:r>
          </a:p>
          <a:p>
            <a:r>
              <a:rPr lang="en-US" dirty="0" smtClean="0"/>
              <a:t>Cost</a:t>
            </a:r>
          </a:p>
          <a:p>
            <a:r>
              <a:rPr lang="en-US" dirty="0" smtClean="0"/>
              <a:t>Environment</a:t>
            </a:r>
          </a:p>
          <a:p>
            <a:r>
              <a:rPr lang="en-US" dirty="0" smtClean="0"/>
              <a:t>Range</a:t>
            </a:r>
          </a:p>
          <a:p>
            <a:r>
              <a:rPr lang="en-US" dirty="0" smtClean="0"/>
              <a:t>Repeatability</a:t>
            </a:r>
          </a:p>
          <a:p>
            <a:r>
              <a:rPr lang="en-US" dirty="0" smtClean="0"/>
              <a:t>Resolution</a:t>
            </a:r>
            <a:endParaRPr lang="en-US" dirty="0"/>
          </a:p>
        </p:txBody>
      </p:sp>
      <p:pic>
        <p:nvPicPr>
          <p:cNvPr id="2050" name="Picture 2" descr="http://arrowwoodbrainerdlodge.com/assets/caches/images/assets/users/general/bullseye-544x2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198" y="2768600"/>
            <a:ext cx="3222326" cy="177109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enturyproductsllc.com/wp-content/uploads/holding-mone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816" y="2528047"/>
            <a:ext cx="3942677" cy="262845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mpimages.net/mp/compressed/promotional/home_on_the_rang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532" y="5156498"/>
            <a:ext cx="3103992" cy="232799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couchavenue.com/wp-content/uploads/2011/12/122110-calvin_resolution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155" y="6180903"/>
            <a:ext cx="3810000" cy="29051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779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Sensors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5567" y="1756633"/>
            <a:ext cx="12252959" cy="2904563"/>
          </a:xfrm>
        </p:spPr>
        <p:txBody>
          <a:bodyPr wrap="square">
            <a:noAutofit/>
          </a:bodyPr>
          <a:lstStyle/>
          <a:p>
            <a:r>
              <a:rPr lang="en-US" dirty="0" smtClean="0"/>
              <a:t>Photoresistors</a:t>
            </a:r>
          </a:p>
          <a:p>
            <a:pPr lvl="1"/>
            <a:r>
              <a:rPr lang="en-US" dirty="0" smtClean="0"/>
              <a:t>Light sensitive variable resistors</a:t>
            </a:r>
            <a:r>
              <a:rPr lang="en-US" dirty="0"/>
              <a:t> </a:t>
            </a:r>
            <a:r>
              <a:rPr lang="en-US" dirty="0" smtClean="0"/>
              <a:t>with up to a </a:t>
            </a:r>
            <a:r>
              <a:rPr lang="en-US" dirty="0" err="1" smtClean="0"/>
              <a:t>Mohm</a:t>
            </a:r>
            <a:r>
              <a:rPr lang="en-US" dirty="0" smtClean="0"/>
              <a:t> in pitch black to a few hundred ohms in direct light</a:t>
            </a:r>
          </a:p>
        </p:txBody>
      </p:sp>
      <p:pic>
        <p:nvPicPr>
          <p:cNvPr id="3074" name="Picture 2" descr="http://mechatronics.mech.northwestern.edu/design_ref/sensors/switc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7"/>
          <a:stretch/>
        </p:blipFill>
        <p:spPr bwMode="auto">
          <a:xfrm>
            <a:off x="8763374" y="4819085"/>
            <a:ext cx="3480546" cy="21907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605567" y="6078074"/>
            <a:ext cx="11145818" cy="4344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445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/>
            <a:r>
              <a:rPr lang="en-US" dirty="0" smtClean="0"/>
              <a:t>Ultrasonic Rangefinders</a:t>
            </a:r>
          </a:p>
          <a:p>
            <a:pPr lvl="1" algn="l"/>
            <a:r>
              <a:rPr lang="en-US" dirty="0" smtClean="0"/>
              <a:t>Measures distance by the time it takes for a sound wave to be reflected back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05567" y="3533740"/>
            <a:ext cx="7543202" cy="4342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445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indent="-444500" defTabSz="584200">
              <a:spcBef>
                <a:spcPts val="3200"/>
              </a:spcBef>
              <a:buSzPct val="40000"/>
              <a:buBlip>
                <a:blip r:embed="rId3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/>
            <a:r>
              <a:rPr lang="en-US" dirty="0" smtClean="0"/>
              <a:t>Microswitches</a:t>
            </a:r>
          </a:p>
          <a:p>
            <a:pPr lvl="1" algn="l"/>
            <a:r>
              <a:rPr lang="en-US" dirty="0" smtClean="0"/>
              <a:t>Limit switch with normally open and normally closed 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97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Projects - Beginner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737373"/>
                </a:solidFill>
              </a:rPr>
              <a:t>Construct a circuit that will let the brightness of an </a:t>
            </a:r>
            <a:r>
              <a:rPr sz="3600" dirty="0" smtClean="0">
                <a:solidFill>
                  <a:srgbClr val="737373"/>
                </a:solidFill>
              </a:rPr>
              <a:t>LED </a:t>
            </a:r>
            <a:r>
              <a:rPr sz="3600" dirty="0">
                <a:solidFill>
                  <a:srgbClr val="737373"/>
                </a:solidFill>
              </a:rPr>
              <a:t>be proportional to the photoresistor’s </a:t>
            </a:r>
            <a:r>
              <a:rPr sz="3600" dirty="0" smtClean="0">
                <a:solidFill>
                  <a:srgbClr val="737373"/>
                </a:solidFill>
              </a:rPr>
              <a:t>readings</a:t>
            </a:r>
            <a:endParaRPr lang="en-US" sz="3600" dirty="0" smtClean="0">
              <a:solidFill>
                <a:srgbClr val="73737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600" dirty="0" smtClean="0">
              <a:solidFill>
                <a:srgbClr val="737373"/>
              </a:solidFill>
            </a:endParaRPr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marL="0" lvl="0" indent="0">
              <a:buNone/>
              <a:defRPr sz="1800">
                <a:solidFill>
                  <a:srgbClr val="000000"/>
                </a:solidFill>
              </a:defRPr>
            </a:pPr>
            <a:endParaRPr sz="3600" dirty="0">
              <a:solidFill>
                <a:srgbClr val="737373"/>
              </a:solidFill>
            </a:endParaRPr>
          </a:p>
        </p:txBody>
      </p:sp>
      <p:pic>
        <p:nvPicPr>
          <p:cNvPr id="2050" name="Picture 2" descr="Photoresistor.Diagram.png (1875×1065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53"/>
          <a:stretch/>
        </p:blipFill>
        <p:spPr bwMode="auto">
          <a:xfrm>
            <a:off x="6164826" y="4779704"/>
            <a:ext cx="6076337" cy="450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137852" y="5312067"/>
            <a:ext cx="6102275" cy="319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444500" indent="-444500" defTabSz="584200">
              <a:spcBef>
                <a:spcPts val="3200"/>
              </a:spcBef>
              <a:buSzPct val="40000"/>
              <a:buBlip>
                <a:blip r:embed="rId2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indent="-444500" defTabSz="584200">
              <a:spcBef>
                <a:spcPts val="3200"/>
              </a:spcBef>
              <a:buSzPct val="40000"/>
              <a:buBlip>
                <a:blip r:embed="rId2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indent="-444500" defTabSz="584200">
              <a:spcBef>
                <a:spcPts val="3200"/>
              </a:spcBef>
              <a:buSzPct val="40000"/>
              <a:buBlip>
                <a:blip r:embed="rId2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indent="-444500" defTabSz="584200">
              <a:spcBef>
                <a:spcPts val="3200"/>
              </a:spcBef>
              <a:buSzPct val="40000"/>
              <a:buBlip>
                <a:blip r:embed="rId2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indent="-444500" defTabSz="584200">
              <a:spcBef>
                <a:spcPts val="3200"/>
              </a:spcBef>
              <a:buSzPct val="40000"/>
              <a:buBlip>
                <a:blip r:embed="rId2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indent="-444500" defTabSz="584200">
              <a:spcBef>
                <a:spcPts val="3200"/>
              </a:spcBef>
              <a:buSzPct val="40000"/>
              <a:buBlip>
                <a:blip r:embed="rId2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indent="-444500" defTabSz="584200">
              <a:spcBef>
                <a:spcPts val="3200"/>
              </a:spcBef>
              <a:buSzPct val="40000"/>
              <a:buBlip>
                <a:blip r:embed="rId2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indent="-444500" defTabSz="584200">
              <a:spcBef>
                <a:spcPts val="3200"/>
              </a:spcBef>
              <a:buSzPct val="40000"/>
              <a:buBlip>
                <a:blip r:embed="rId2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indent="-444500" defTabSz="584200">
              <a:spcBef>
                <a:spcPts val="3200"/>
              </a:spcBef>
              <a:buSzPct val="40000"/>
              <a:buBlip>
                <a:blip r:embed="rId2"/>
              </a:buBlip>
              <a:def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dirty="0" smtClean="0"/>
              <a:t>Functions Needed:</a:t>
            </a:r>
          </a:p>
          <a:p>
            <a:pPr lvl="1"/>
            <a:r>
              <a:rPr lang="en-US" dirty="0" smtClean="0"/>
              <a:t>analogRead()</a:t>
            </a:r>
          </a:p>
          <a:p>
            <a:pPr lvl="1"/>
            <a:r>
              <a:rPr lang="en-US" dirty="0" smtClean="0"/>
              <a:t>analogWrite()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Projects - Intermediate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 smtClean="0">
                <a:solidFill>
                  <a:srgbClr val="737373"/>
                </a:solidFill>
              </a:rPr>
              <a:t>Make </a:t>
            </a:r>
            <a:r>
              <a:rPr sz="3600" dirty="0">
                <a:solidFill>
                  <a:srgbClr val="737373"/>
                </a:solidFill>
              </a:rPr>
              <a:t>a brightness following robot using the robot bases we built in week 5 and photoresistors.</a:t>
            </a: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 smtClean="0">
                <a:solidFill>
                  <a:srgbClr val="737373"/>
                </a:solidFill>
              </a:rPr>
              <a:t>Make </a:t>
            </a:r>
            <a:r>
              <a:rPr sz="3600" dirty="0">
                <a:solidFill>
                  <a:srgbClr val="737373"/>
                </a:solidFill>
              </a:rPr>
              <a:t>a wall following robot using the same robot base and microswitches.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228</Words>
  <Application>Microsoft Office PowerPoint</Application>
  <PresentationFormat>Custom</PresentationFormat>
  <Paragraphs>51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Blueprint</vt:lpstr>
      <vt:lpstr>sensors</vt:lpstr>
      <vt:lpstr>Sense</vt:lpstr>
      <vt:lpstr>The Five Senses</vt:lpstr>
      <vt:lpstr>Measurable Stimuli</vt:lpstr>
      <vt:lpstr>Robot Senses</vt:lpstr>
      <vt:lpstr>Choosing a Sensor</vt:lpstr>
      <vt:lpstr>Today’s Sensors</vt:lpstr>
      <vt:lpstr>Projects - Beginner</vt:lpstr>
      <vt:lpstr>Projects - Intermediate</vt:lpstr>
      <vt:lpstr>Projects - Advanced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sensors</dc:title>
  <dc:creator>William Bonner</dc:creator>
  <cp:lastModifiedBy>Bill</cp:lastModifiedBy>
  <cp:revision>16</cp:revision>
  <dcterms:modified xsi:type="dcterms:W3CDTF">2014-10-24T14:21:26Z</dcterms:modified>
</cp:coreProperties>
</file>